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57"/>
  </p:notesMasterIdLst>
  <p:sldIdLst>
    <p:sldId id="256" r:id="rId2"/>
    <p:sldId id="260" r:id="rId3"/>
    <p:sldId id="274" r:id="rId4"/>
    <p:sldId id="326" r:id="rId5"/>
    <p:sldId id="308" r:id="rId6"/>
    <p:sldId id="385" r:id="rId7"/>
    <p:sldId id="386" r:id="rId8"/>
    <p:sldId id="318" r:id="rId9"/>
    <p:sldId id="281" r:id="rId10"/>
    <p:sldId id="319" r:id="rId11"/>
    <p:sldId id="312" r:id="rId12"/>
    <p:sldId id="366" r:id="rId13"/>
    <p:sldId id="347" r:id="rId14"/>
    <p:sldId id="348" r:id="rId15"/>
    <p:sldId id="349" r:id="rId16"/>
    <p:sldId id="350" r:id="rId17"/>
    <p:sldId id="351" r:id="rId18"/>
    <p:sldId id="352" r:id="rId19"/>
    <p:sldId id="354" r:id="rId20"/>
    <p:sldId id="353" r:id="rId21"/>
    <p:sldId id="355" r:id="rId22"/>
    <p:sldId id="356" r:id="rId23"/>
    <p:sldId id="377" r:id="rId24"/>
    <p:sldId id="360" r:id="rId25"/>
    <p:sldId id="361" r:id="rId26"/>
    <p:sldId id="362" r:id="rId27"/>
    <p:sldId id="363" r:id="rId28"/>
    <p:sldId id="364" r:id="rId29"/>
    <p:sldId id="378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79" r:id="rId40"/>
    <p:sldId id="387" r:id="rId41"/>
    <p:sldId id="388" r:id="rId42"/>
    <p:sldId id="380" r:id="rId43"/>
    <p:sldId id="389" r:id="rId44"/>
    <p:sldId id="390" r:id="rId45"/>
    <p:sldId id="391" r:id="rId46"/>
    <p:sldId id="392" r:id="rId47"/>
    <p:sldId id="381" r:id="rId48"/>
    <p:sldId id="393" r:id="rId49"/>
    <p:sldId id="394" r:id="rId50"/>
    <p:sldId id="395" r:id="rId51"/>
    <p:sldId id="382" r:id="rId52"/>
    <p:sldId id="383" r:id="rId53"/>
    <p:sldId id="384" r:id="rId54"/>
    <p:sldId id="376" r:id="rId55"/>
    <p:sldId id="304" r:id="rId5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9290" autoAdjust="0"/>
  </p:normalViewPr>
  <p:slideViewPr>
    <p:cSldViewPr>
      <p:cViewPr>
        <p:scale>
          <a:sx n="77" d="100"/>
          <a:sy n="77" d="100"/>
        </p:scale>
        <p:origin x="-10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218DD2E-0066-4E15-87CF-B2A752739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864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ED5C6E4-499C-43C2-9444-4916550C2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257C3-12EC-4CD6-A891-9CAEDB227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29C2-D21D-4E65-8D30-F3A4EE98D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66B8B-BF3E-46E8-82C9-7DE605778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10AC9-83F5-47E7-BF62-7708B0A3A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D4F85-B522-47D6-AF38-D47AF87FC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CF830-96C5-491C-911C-FDDCBFE28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DE802-12A2-4617-82EA-5C6C31F04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267BF-D82E-481C-907E-0C2A4AF53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863B4-5EB6-4B3F-A446-384269F90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7190F-F9F2-4EC2-859F-273E28115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4C74A-63B8-4891-AF1B-8EEFD4804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6384F5-6761-4294-85DE-763F70DCE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-open.ru/" TargetMode="External"/><Relationship Id="rId2" Type="http://schemas.openxmlformats.org/officeDocument/2006/relationships/hyperlink" Target="http://www.inclusive-edu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412776"/>
            <a:ext cx="7415212" cy="1655862"/>
          </a:xfrm>
        </p:spPr>
        <p:txBody>
          <a:bodyPr/>
          <a:lstStyle/>
          <a:p>
            <a:pPr marL="838200" indent="-838200" algn="ctr" eaLnBrk="1" hangingPunct="1"/>
            <a:r>
              <a:rPr lang="ru-RU" altLang="ru-RU" sz="3200" b="1" dirty="0" smtClean="0"/>
              <a:t>Нормативно-правовые основы получения образования детьми с ОВЗ</a:t>
            </a:r>
            <a:r>
              <a:rPr lang="ru-RU" altLang="ru-RU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868863"/>
            <a:ext cx="6400800" cy="1130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80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700338" y="4581525"/>
            <a:ext cx="5795962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1400" dirty="0" err="1"/>
              <a:t>Кутепова</a:t>
            </a:r>
            <a:r>
              <a:rPr lang="ru-RU" sz="1400" dirty="0"/>
              <a:t> Елена Николаевна, </a:t>
            </a:r>
            <a:r>
              <a:rPr lang="ru-RU" sz="1400" dirty="0" err="1"/>
              <a:t>канд.пед.наук</a:t>
            </a:r>
            <a:r>
              <a:rPr lang="ru-RU" sz="1400" dirty="0"/>
              <a:t>, доцент,</a:t>
            </a:r>
          </a:p>
          <a:p>
            <a:pPr algn="r" eaLnBrk="0" hangingPunct="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ru-RU" sz="1400" dirty="0"/>
              <a:t>зам.директора</a:t>
            </a:r>
          </a:p>
          <a:p>
            <a:pPr algn="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1400" dirty="0"/>
              <a:t> Института проблем  инклюзивного образования</a:t>
            </a:r>
          </a:p>
          <a:p>
            <a:pPr algn="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ru-RU" sz="1400" dirty="0"/>
              <a:t> Московского </a:t>
            </a:r>
            <a:r>
              <a:rPr lang="ru-RU" sz="1400" dirty="0" err="1" smtClean="0"/>
              <a:t>го</a:t>
            </a:r>
            <a:r>
              <a:rPr lang="en-US" sz="1400" dirty="0" smtClean="0"/>
              <a:t>c</a:t>
            </a:r>
            <a:r>
              <a:rPr lang="ru-RU" sz="1400" dirty="0" err="1" smtClean="0"/>
              <a:t>ударственного</a:t>
            </a:r>
            <a:r>
              <a:rPr lang="ru-RU" sz="1400" dirty="0" smtClean="0"/>
              <a:t> </a:t>
            </a:r>
            <a:r>
              <a:rPr lang="ru-RU" sz="1400" dirty="0"/>
              <a:t>психолого-педагогического университета</a:t>
            </a:r>
            <a:endParaRPr lang="en-US" sz="1400" dirty="0"/>
          </a:p>
          <a:p>
            <a:pPr algn="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altLang="ru-RU" sz="1400" dirty="0">
              <a:latin typeface="Times New Roman" pitchFamily="18" charset="0"/>
            </a:endParaRPr>
          </a:p>
          <a:p>
            <a:pPr algn="r"/>
            <a:r>
              <a:rPr lang="ru-RU" altLang="ru-RU" sz="1400" dirty="0">
                <a:latin typeface="Times New Roman" pitchFamily="18" charset="0"/>
              </a:rPr>
              <a:t>                                 Москва, </a:t>
            </a:r>
            <a:r>
              <a:rPr lang="ru-RU" altLang="ru-RU" sz="1400" dirty="0" smtClean="0">
                <a:latin typeface="Times New Roman" pitchFamily="18" charset="0"/>
              </a:rPr>
              <a:t>2017 </a:t>
            </a:r>
            <a:r>
              <a:rPr lang="ru-RU" altLang="ru-RU" sz="1400" dirty="0">
                <a:latin typeface="Times New Roman" pitchFamily="18" charset="0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92696"/>
            <a:ext cx="7216973" cy="69567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Статья 48. Обязанности и ответственность педагогических работников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204864"/>
            <a:ext cx="7421760" cy="2419399"/>
          </a:xfrm>
        </p:spPr>
        <p:txBody>
          <a:bodyPr/>
          <a:lstStyle/>
          <a:p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Педагогические работники обязаны:</a:t>
            </a:r>
          </a:p>
          <a:p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6) учитывать особенности психофизического развития обучающихся и состояние их здоровья, </a:t>
            </a:r>
            <a:r>
              <a:rPr lang="ru-RU" alt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соблюдать специальные условия, необходимые для получения образования лицами с ограниченными возможностями здоровья,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взаимодействовать при необходимости с медицинскими организациями.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200" b="1">
                <a:latin typeface="Arial" panose="020B0604020202020204" pitchFamily="34" charset="0"/>
                <a:cs typeface="Arial" panose="020B0604020202020204" pitchFamily="34" charset="0"/>
              </a:rPr>
              <a:t>Статья 79. Организация получения образования обучающимися с ограниченными возможностями здоровья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492896"/>
            <a:ext cx="7416824" cy="165618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1. Содержание образования и условия организации обучения и воспитания обучающихся с ограниченными возможностями здоровья определяются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адаптированной образовательной программой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а для инвалидов также в соответствии с индивидуальной программой реабилитации инвалида.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648" y="548680"/>
            <a:ext cx="7283152" cy="93610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Статья 79. Организация получения образования обучающимися с ограниченными возможностями здоровья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2348880"/>
            <a:ext cx="8132440" cy="3528392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110000"/>
              </a:lnSpc>
              <a:buNone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обучения, воспитания и развития таких обучающихся,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включающие в себя 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и другие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  <a:p>
            <a:pPr algn="just" eaLnBrk="1" hangingPunct="1">
              <a:lnSpc>
                <a:spcPct val="110000"/>
              </a:lnSpc>
            </a:pPr>
            <a:endParaRPr lang="ru-RU" alt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60849"/>
            <a:ext cx="7623448" cy="3528392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необходимость дополнительного образования как открытого вариативного образования и его миссии наиболее полного обеспечения права человека на развитие и свободный выбор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различных видов деятельности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в которых происходит личностное и профессиональное самоопределение детей и подростков.</a:t>
            </a:r>
          </a:p>
          <a:p>
            <a:pPr algn="just"/>
            <a:r>
              <a:rPr lang="ru-RU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социокультурная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практика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мотивации подрастающих поколений к познанию, творчеству, труду и спорту.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Образование становится не только средством освоения всеобщих норм, культурных образцов и интеграции в социум, но создает возможности для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фундаментального вектора процесса развития человека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поиска и обретения человеком самого себя.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360989" cy="1055712"/>
          </a:xfrm>
        </p:spPr>
        <p:txBody>
          <a:bodyPr/>
          <a:lstStyle/>
          <a:p>
            <a:pPr algn="ctr"/>
            <a:r>
              <a:rPr lang="ru-RU" sz="2000" b="1" dirty="0" smtClean="0"/>
              <a:t>К О Н Ц Е П Ц И Я</a:t>
            </a:r>
            <a:br>
              <a:rPr lang="ru-RU" sz="2000" b="1" dirty="0" smtClean="0"/>
            </a:br>
            <a:r>
              <a:rPr lang="ru-RU" sz="2000" b="1" dirty="0" smtClean="0"/>
              <a:t>развития дополнительного образования детей</a:t>
            </a:r>
            <a:br>
              <a:rPr lang="ru-RU" sz="2000" b="1" dirty="0" smtClean="0"/>
            </a:br>
            <a:r>
              <a:rPr lang="ru-RU" sz="2000" dirty="0" smtClean="0"/>
              <a:t>4 сентября 2014 г. № 1726-р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476672"/>
            <a:ext cx="7793037" cy="1199728"/>
          </a:xfrm>
        </p:spPr>
        <p:txBody>
          <a:bodyPr/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 О Н Ц Е П Ц И Я</a:t>
            </a:r>
            <a:b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дополнительного образования детей</a:t>
            </a:r>
            <a:b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 сентября 2014 г. № 1726-р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420888"/>
            <a:ext cx="7200800" cy="2592288"/>
          </a:xfrm>
        </p:spPr>
        <p:txBody>
          <a:bodyPr/>
          <a:lstStyle/>
          <a:p>
            <a:pPr algn="just"/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Допобразование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направленно на обеспечение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персонального жизнетворчества обучающихся в контексте позитивной социализации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здесь и сейчас, так и на перспективу в плане их социально-профессионального самоопределения, реализации личных жизненных замыслов и притязаний.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793037" cy="11277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Персонализация дополнительного образования: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16832"/>
            <a:ext cx="8199512" cy="4752528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в вариативных развивающих образовательных программах на основе добровольного выбора детей (семей) в соответствии с их интересами, склонностями и ценностями;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выбора режима и темпа освоения образовательных программ, выстраивания индивидуальных образовательных траекторий (что имеет особое значение применительно к одаренным детям,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детям с ограниченными возможностями здоровья);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 на пробы и ошибки, возможность смены образовательных программ, педагогов и организаций;</a:t>
            </a:r>
          </a:p>
          <a:p>
            <a:pPr algn="just"/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неформализованность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содержания образования, организации образовательного процесса, уклада организаций дополнительного образования;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вариативный характер оценки образовательных результатов; тесная связь с практикой, ориентация на создание конкретного персонального продукта и его публичную презентацию;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разновозрастный характер объединений; возможность выбрать себе педагога, наставника, тренера. 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505005" cy="839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Расширение спектра дополнительных общеобразовательных программ предполагает: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776864" cy="3888432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разработку и реализацию модели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разноуровневых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дополнительных </a:t>
            </a:r>
            <a:r>
              <a:rPr lang="ru-RU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предпрофессиональных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программ;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разработку и внедрение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адаптированных дополнительных общеобразовательных программ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способствующих социально-психологической реабилитации детей с ограниченными возможностями здоровья, детей-инвалидов с учетом их особых образовательных потребностей;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механизмов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адресной поддержки педагогов дополнительного образования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работающих с талантливыми детьми, детьми, находящимися в трудной жизненной ситуации, детьми с ограниченными возможностями здоровья;</a:t>
            </a: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793037" cy="11277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финансово-экономических механизмов развития дополнительного образования предполагает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204864"/>
            <a:ext cx="7848872" cy="4114800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механизмов финансового обеспечения дополнительных общеобразовательных программ на основе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нормативно-подушевого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финансирования организаций различных форм собственности и ведомственной подчиненности, в том числе внедрение методики определения численности обучающихся, финансируемых за счет бюджетных средств (по дополнительным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предпрофессиональным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общеразвивающим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программам для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с ограниченными возможностями здоровья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детей, находящихся в трудной жизненной ситуации и др.), в музыкальных школах, школах искусств и спортивных школах;</a:t>
            </a:r>
          </a:p>
          <a:p>
            <a:pPr algn="just"/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564904"/>
            <a:ext cx="7772400" cy="1944216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Концепции обеспечит к 2020 году следующие результаты: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дополнительными общеобразовательными программами охвачено не менее 75 процентов детей в возрасте от 5 до 18 лет;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200800" cy="41148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от 19.12.2014г. № 1598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</a:t>
            </a: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от 19.12.2014г. № 1599 «Об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нарушениями)</a:t>
            </a:r>
          </a:p>
          <a:p>
            <a:pPr>
              <a:defRPr/>
            </a:pP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476672"/>
            <a:ext cx="7036271" cy="1127720"/>
          </a:xfrm>
        </p:spPr>
        <p:txBody>
          <a:bodyPr/>
          <a:lstStyle/>
          <a:p>
            <a:pPr algn="ctr" eaLnBrk="1" hangingPunct="1"/>
            <a:r>
              <a:rPr lang="ru-RU" alt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3 мая 2012 г. № 46-ФЗ</a:t>
            </a:r>
            <a:br>
              <a:rPr lang="ru-RU" altLang="ru-RU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ратификации Конвенции о правах инвалидов</a:t>
            </a:r>
            <a:r>
              <a:rPr lang="ru-RU" altLang="ru-RU" sz="2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altLang="ru-RU" sz="2200" b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564904"/>
            <a:ext cx="7772400" cy="295232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Конвенцией, образование должно быть направлено на:</a:t>
            </a:r>
            <a:endParaRPr lang="ru-RU" altLang="ru-RU" sz="17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умственных и физических способностей в самом полном объеме;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доступ инвалидов к образованию в местах своего непосредственного проживания, при котором обеспечивается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разумное удовлетворение потребностей лица;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эффективных </a:t>
            </a:r>
            <a:r>
              <a:rPr lang="ru-RU" altLang="ru-R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мер индивидуальной поддержки в общей системе образования, облегчающих процесс обучения;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24. ….государство обязано обеспечить равный доступ для всех детей с инвалидностью к образованию, и это должно происходить путем обеспечения </a:t>
            </a:r>
            <a:r>
              <a:rPr lang="ru-RU" alt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инклюзивности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системы образования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348880"/>
            <a:ext cx="7488832" cy="2376264"/>
          </a:xfrm>
        </p:spPr>
        <p:txBody>
          <a:bodyPr/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 Учебного плана, формируемая участниками образовательных отношений, включает часы на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внеурочную деятельность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(10 часов в неделю), предназначенные для реализации направлений внеурочной деятельности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более 5 часов в неделю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0">
              <a:buNone/>
            </a:pP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часы на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коррекционно-развивающую область (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менее 5 часов в неделю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Программа внеурочной деятельности предполагает следующие направления: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276872"/>
            <a:ext cx="7488832" cy="2880320"/>
          </a:xfrm>
        </p:spPr>
        <p:txBody>
          <a:bodyPr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спортивно-оздоровительное, нравственное, социальное, общекультурное в таких формах, как индивидуальные и групповые занятия, экскурсии, кружки, секции, соревнования, общественно полезные практики и другие.</a:t>
            </a:r>
          </a:p>
          <a:p>
            <a:pPr algn="just">
              <a:buNone/>
            </a:pP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Организация самостоятельно разрабатывает и утверждает программу внеурочной деятельности.</a:t>
            </a: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684343" cy="1199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организации и осуществления образовательной деятельности по дополнительным общеобразовательным программам»</a:t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России от 29 августа 2013 г. N 1008 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424936" cy="4114800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1. Порядок организации и осуществления образовательной деятельности по дополнительным общеобразовательным программам (далее - Порядок) регулирует организацию и осуществление образовательной деятельности по дополнительным общеобразовательным программам, в том числе особенности организации образовательной деятельности для учащихся с ограниченными возможностями здоровья, детей-инвалидов и инвалидов.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7. Организации, осуществляющие образовательную деятельность, организуют образовательный процесс в соответствии с индивидуальными учебными планами в объединениях по интересам, сформированных в группы учащихся одного возраста или разных возрастных категорий (разновозрастные группы), являющиеся основным составом объединения (например, клубы, секции, кружки, лаборатории, студии, оркестры, творческие коллективы, ансамбли, театры) (далее - объединения), а также индивидуально.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17712"/>
            <a:ext cx="8631560" cy="4579639"/>
          </a:xfrm>
        </p:spPr>
        <p:txBody>
          <a:bodyPr/>
          <a:lstStyle/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16. При реализации дополнительных общеобразовательных программ могут предусматриваться как аудиторные, так и внеаудиторные (самостоятельные) занятия, которые проводятся по группам или индивидуально.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17. Организации, осуществляющие образовательную деятельность, определяют формы аудиторных занятий, а также формы, порядок и периодичность проведения промежуточной аттестации учащихся.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18.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учащихся с ограниченными возможностями здоровья, детей-инвалидов, инвалидов организации, осуществляющие образовательную деятельность, организуют образовательный процесс по дополнительным общеобразовательным программам с учетом особенностей психофизического развития указанных категорий учащихся.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Организации, осуществляющие образовательную деятельность, должны создать специальные условия, без которых невозможно или затруднено освоение дополнительных общеобразовательных программ указанными категориями учащихся в соответствии с заключением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психолого-медико-педагогической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комиссии и индивидуальной программой реабилитации ребенка-инвалида и инвалида.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Сроки обучения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5"/>
            <a:ext cx="7632848" cy="3168353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Сроки обучения по дополнительным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общеразвивающим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программам и дополнительным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предпрофессиональным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программам для учащихся с ограниченными возможностями здоровья, детей-инвалидов и инвалидов могут быть увеличены с учетом особенностей их психофизического развития в соответствии с заключением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психолого-медико-педагогической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комиссии - для учащихся с ограниченными возможностями здоровья, а также в соответствии с индивидуальной программой реабилитации - для учащихся детей-инвалидов и инвалидов.</a:t>
            </a: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19. В целях доступности получения дополнительного образования учащимися с ограниченными возможностями здоровья, детьми-инвалидами и инвалидами организации, осуществляющие образовательную деятельность, обеспечивают: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916832"/>
            <a:ext cx="8199512" cy="4840288"/>
          </a:xfrm>
        </p:spPr>
        <p:txBody>
          <a:bodyPr/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а) для учащихся с ограниченными возможностями здоровья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зрению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адаптацию официальных сайтов организаций, осуществляющих образовательную деятельность, в сети Интернет с учетом особых потребностей инвалидов по зрению с приведением их к международному стандарту доступности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веб-контента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веб-сервисов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(WCAG);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размещение в доступных для учащихся, являющихся слепыми или слабовидящими, местах и в адаптированной форме (с учетом их особых потребностей) справочной информации о расписании лекций, учебных занятий (должна быть выполнена крупным (высота прописных букв не менее 7,5 см) рельефно-контрастным шрифтом (на белом или жёлтом фоне) и продублирована шрифтом Брайля);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присутствие ассистента, оказывающего учащемуся необходимую помощь;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выпуска альтернативных форматов печатных материалов (крупный шрифт или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аудиофайлы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доступа учащегося, являющегося слепым и использующего собаку-поводыря, к зданию организации, осуществляющей образовательную деятельность, располагающего местом для размещения собаки-поводыря в часы обучения самого учащегося;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7396311" cy="9116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б) для учащихся с ограниченными возможностями здоровья по слуху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204864"/>
            <a:ext cx="7772400" cy="4114800"/>
          </a:xfrm>
        </p:spPr>
        <p:txBody>
          <a:bodyPr/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дублирование звуковой справочной информации о расписании учебных занятий визуальной (установка мониторов с возможностью трансляции субтитров (мониторы, их размеры и количество необходимо определять с учетом размеров помещения);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надлежащими звуковыми средствами воспроизведения информации;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в) для учащихся, имеющих нарушения опорно-двигательного аппарата: материально-технические условия должны обеспечивать возможность беспрепятственного доступа учащихся в учебные помещения, столовые, туалетные и другие помещения организации, осуществляющей образовательную деятельность, а также их пребывания в указанных помещениях (наличие пандусов, поручней, расширенных дверных проемов, лифтов, локальное понижение стоек-барьеров до высоты не более 0,8 м; наличие специальных кресел и других приспособлений).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396311" cy="1296144"/>
          </a:xfrm>
        </p:spPr>
        <p:txBody>
          <a:bodyPr/>
          <a:lstStyle/>
          <a:p>
            <a:pPr algn="just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20. Численный состав объединения может быть уменьшен при включении в него учащихся с ограниченными возможностями здоровья и (или) детей-инвалидов, инвалидов.</a:t>
            </a:r>
            <a:endParaRPr lang="ru-RU" sz="1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276872"/>
            <a:ext cx="7767464" cy="3639617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Численность учащихся с ограниченными возможностями здоровья, детей инвалидов и инвалидов в учебной группе устанавливается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 15 человек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Занятия в объединениях с учащимися с ограниченными возможностями здоровья, детьми-инвалидами и инвалидами могут быть организованы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совместно с другими учащимися, так и в отдельных классах, группах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в отдельных организациях, осуществляющих образовательную деятельность.</a:t>
            </a: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93037" cy="1296144"/>
          </a:xfrm>
        </p:spPr>
        <p:txBody>
          <a:bodyPr/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b="1" dirty="0" smtClean="0"/>
              <a:t>21. Содержание дополнительного образования и условия организации обучения и воспитания учащихся с ограниченными возможностями здоровья, детей-инвалидов и инвалидов определяются адаптированной образовательной программой, а для инвалидов также в соответствии с индивидуальной программой реабилитации инвалида</a:t>
            </a:r>
            <a:r>
              <a:rPr lang="ru-RU" sz="1600" b="1" baseline="30000" dirty="0" smtClean="0"/>
              <a:t>12</a:t>
            </a:r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064896" cy="4114800"/>
          </a:xfrm>
        </p:spPr>
        <p:txBody>
          <a:bodyPr/>
          <a:lstStyle/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 по дополнительным общеобразовательным программам учащихся с ограниченными возможностями здоровья, детей-инвалидов и инвалидов осуществляется организацией, осуществляющей образовательную деятельность, с учетом особенностей психофизического развития, индивидуальных возможностей и состояния здоровья таких учащихся.</a:t>
            </a:r>
          </a:p>
          <a:p>
            <a:pPr algn="just"/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 учащихся с ограниченными возможностями здоровья по дополнительным общеобразовательным программам может осуществляться на основе дополнительных общеобразовательных программ, адаптированных при необходимости для обучения указанных учащихся, с привлечением специалистов в области коррекционной педагогики, а также педагогическими работниками, прошедшими соответствующую переподготовку.</a:t>
            </a:r>
          </a:p>
          <a:p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980728"/>
            <a:ext cx="5490794" cy="52598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Спецусловия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6"/>
            <a:ext cx="8136904" cy="4507631"/>
          </a:xfrm>
        </p:spPr>
        <p:txBody>
          <a:bodyPr/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22. При реализации дополнительных общеобразовательных программ учащимся с ограниченными возможностями здоровья, детям-инвалидам и инвалидам предоставляются бесплатно специальные учебники и учебные пособия, иная учебная литература, а также услуги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сурдопереводчиков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и тифлосурдопереводчиков</a:t>
            </a:r>
            <a:r>
              <a:rPr lang="ru-RU" sz="17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 учетом особых потребностей учащихся с ограниченными возможностями здоровья, детей инвалидов и инвалидов организациями, осуществляющими образовательную деятельность, обеспечивается предоставление учебных, лекционных материалов в электронном виде.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23. Организации, осуществляющие образовательную деятельность, могут оказывать помощь педагогическим коллективам других образовательных организаций в реализации дополнительных общеобразовательных программ, организации досуговой и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внеучебной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деятельности учащихся, а также молодежным и детским общественным объединениям и организациям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договорной основе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9"/>
            <a:ext cx="7793037" cy="144016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 на образование</a:t>
            </a:r>
            <a:b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18 Федерального закона от 24 ноября 1995 г. </a:t>
            </a:r>
            <a: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181-ФЗ «О социальной защите инвалидов в Российской Федерации</a:t>
            </a:r>
            <a:r>
              <a:rPr lang="ru-RU" altLang="ru-RU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altLang="ru-RU" sz="2000" dirty="0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48880"/>
            <a:ext cx="7772400" cy="2520280"/>
          </a:xfrm>
        </p:spPr>
        <p:txBody>
          <a:bodyPr/>
          <a:lstStyle/>
          <a:p>
            <a:pPr eaLnBrk="1" hangingPunct="1"/>
            <a:r>
              <a:rPr lang="ru-RU" altLang="ru-RU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учреждения </a:t>
            </a:r>
            <a:r>
              <a:rPr lang="ru-RU" altLang="ru-RU" sz="175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совместно с </a:t>
            </a:r>
            <a:r>
              <a:rPr lang="ru-RU" altLang="ru-RU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органами социальной защиты населения, органами здравоохранения обеспечивают дошкольное, </a:t>
            </a:r>
            <a:r>
              <a:rPr lang="ru-RU" altLang="ru-RU" sz="175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внешкольное воспитание </a:t>
            </a:r>
            <a:r>
              <a:rPr lang="ru-RU" altLang="ru-RU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и образование детей-инвалидов, </a:t>
            </a:r>
            <a:r>
              <a:rPr lang="ru-RU" altLang="ru-RU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инвалидами </a:t>
            </a:r>
            <a:r>
              <a:rPr lang="ru-RU" altLang="ru-RU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среднего общего образования, среднего профессионального и высшего профессионального образования </a:t>
            </a:r>
            <a:r>
              <a:rPr lang="ru-RU" altLang="ru-RU" sz="175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индивидуальной программой реабилитации</a:t>
            </a:r>
            <a:r>
              <a:rPr lang="en-US" altLang="ru-RU" sz="175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75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ИПР</a:t>
            </a:r>
            <a:r>
              <a:rPr lang="ru-RU" altLang="ru-RU" sz="1750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1750" dirty="0" smtClean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75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2"/>
          <p:cNvSpPr>
            <a:spLocks noChangeArrowheads="1"/>
          </p:cNvSpPr>
          <p:nvPr/>
        </p:nvSpPr>
        <p:spPr bwMode="auto">
          <a:xfrm>
            <a:off x="827584" y="2204864"/>
            <a:ext cx="748883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542925" algn="just"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Получение детей с инвалидностью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и детьми с ограниченными возможностями здоровья дополнительного образования способствует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социальной защищенности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на всех этапах социализации, повышению социального статуса, становлению гражданственности и способности активного участия в общественной жизни и в разрешении проблем, затрагивающих их интересы.</a:t>
            </a:r>
          </a:p>
          <a:p>
            <a:pPr indent="542925" algn="just"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Дополнительное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для детей с ограниченными возможностями здоровья 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детей с инвалидностью – это, в первую очередь, создание условий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вариативного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вхождения в те или иные детско-взрослые сообщества, позволяющие им осваивать социальные роли, расширять рамки свободы выбора (социальные пробы) при определении своего жизненного и профессионального пути.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907704" y="476672"/>
            <a:ext cx="619281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hangingPunct="0">
              <a:defRPr sz="4400">
                <a:solidFill>
                  <a:schemeClr val="tx2"/>
                </a:solidFill>
              </a:defRPr>
            </a:lvl2pPr>
            <a:lvl3pPr eaLnBrk="0" hangingPunct="0">
              <a:defRPr sz="4400">
                <a:solidFill>
                  <a:schemeClr val="tx2"/>
                </a:solidFill>
              </a:defRPr>
            </a:lvl3pPr>
            <a:lvl4pPr eaLnBrk="0" hangingPunct="0">
              <a:defRPr sz="4400">
                <a:solidFill>
                  <a:schemeClr val="tx2"/>
                </a:solidFill>
              </a:defRPr>
            </a:lvl4pPr>
            <a:lvl5pPr eaLnBrk="0" hangingPunct="0">
              <a:defRPr sz="4400">
                <a:solidFill>
                  <a:schemeClr val="tx2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r>
              <a:rPr lang="ru-RU" altLang="ru-RU" dirty="0" smtClean="0"/>
              <a:t>Ресурсы </a:t>
            </a:r>
            <a:r>
              <a:rPr lang="ru-RU" altLang="ru-RU" dirty="0"/>
              <a:t>и потенциалы </a:t>
            </a:r>
            <a:r>
              <a:rPr lang="ru-RU" altLang="ru-RU" dirty="0"/>
              <a:t>дополнительного</a:t>
            </a:r>
          </a:p>
          <a:p>
            <a:r>
              <a:rPr lang="ru-RU" altLang="ru-RU" dirty="0"/>
              <a:t> </a:t>
            </a:r>
            <a:r>
              <a:rPr lang="ru-RU" altLang="ru-RU" dirty="0"/>
              <a:t>образования детей с ОВЗ (инвалидов)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547664" y="476672"/>
            <a:ext cx="68408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hangingPunct="0">
              <a:defRPr sz="4400">
                <a:solidFill>
                  <a:schemeClr val="tx2"/>
                </a:solidFill>
              </a:defRPr>
            </a:lvl2pPr>
            <a:lvl3pPr eaLnBrk="0" hangingPunct="0">
              <a:defRPr sz="4400">
                <a:solidFill>
                  <a:schemeClr val="tx2"/>
                </a:solidFill>
              </a:defRPr>
            </a:lvl3pPr>
            <a:lvl4pPr eaLnBrk="0" hangingPunct="0">
              <a:defRPr sz="4400">
                <a:solidFill>
                  <a:schemeClr val="tx2"/>
                </a:solidFill>
              </a:defRPr>
            </a:lvl4pPr>
            <a:lvl5pPr eaLnBrk="0" hangingPunct="0">
              <a:defRPr sz="4400">
                <a:solidFill>
                  <a:schemeClr val="tx2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endParaRPr lang="ru-RU" altLang="ru-RU" dirty="0"/>
          </a:p>
          <a:p>
            <a:r>
              <a:rPr lang="ru-RU" altLang="ru-RU" dirty="0"/>
              <a:t>Ресурсы </a:t>
            </a:r>
            <a:r>
              <a:rPr lang="ru-RU" altLang="ru-RU" dirty="0"/>
              <a:t>и потенциалы дополнительного </a:t>
            </a:r>
            <a:endParaRPr lang="ru-RU" altLang="ru-RU" dirty="0"/>
          </a:p>
          <a:p>
            <a:r>
              <a:rPr lang="ru-RU" altLang="ru-RU" dirty="0"/>
              <a:t>образования </a:t>
            </a:r>
            <a:r>
              <a:rPr lang="ru-RU" altLang="ru-RU" dirty="0"/>
              <a:t>детей с ОВЗ (инвалидов)</a:t>
            </a:r>
          </a:p>
        </p:txBody>
      </p:sp>
      <p:sp>
        <p:nvSpPr>
          <p:cNvPr id="4099" name="Прямоугольник 4"/>
          <p:cNvSpPr>
            <a:spLocks noChangeArrowheads="1"/>
          </p:cNvSpPr>
          <p:nvPr/>
        </p:nvSpPr>
        <p:spPr bwMode="auto">
          <a:xfrm>
            <a:off x="497902" y="2165063"/>
            <a:ext cx="7920880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358775" algn="just"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Дополнительное 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в российской образовательной системе обеспечивает непрерывность образования, осуществляется параллельно нормативному вектору — обучению по основным образовательным программам, — не является уровнем образования и, соответственно, не имеет (и не может иметь!) федеральных государственных образовательных стандартов. </a:t>
            </a:r>
            <a:endParaRPr lang="ru-RU" alt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Образовательная 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дополнительного образования в качестве основной цели осуществляет образовательную деятельность по дополнительным общеобразовательным программам (ст. 23 ФЗ № 273), то есть, как и во всех образовательных учреждениях, в организациях дополнительного образования образовательный процесс регламентируют образовательные программы, которые определяют содержание образования (п. 1 ст. 12 ФЗ № 273).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80728"/>
            <a:ext cx="7704856" cy="44644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z="22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Современное дополнительное образование в </a:t>
            </a:r>
            <a:r>
              <a:rPr lang="ru-RU" altLang="ru-RU" sz="2200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РФ</a:t>
            </a:r>
          </a:p>
          <a:p>
            <a:pPr eaLnBrk="1" hangingPunct="1">
              <a:spcBef>
                <a:spcPct val="0"/>
              </a:spcBef>
            </a:pPr>
            <a:endParaRPr lang="ru-RU" altLang="ru-RU" sz="22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200" b="1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2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2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z="1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Инфраструктура отечественного дополнительного образования детей, в том числе детей с ограниченными возможностями здоровья, диверсифицирована. </a:t>
            </a:r>
          </a:p>
          <a:p>
            <a:pPr eaLnBrk="1" hangingPunct="1">
              <a:spcBef>
                <a:spcPct val="0"/>
              </a:spcBef>
            </a:pPr>
            <a:endParaRPr lang="ru-RU" altLang="ru-RU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z="1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Государство признает общественное значение данного вида образования, предоставляет всем категориям детей, возможность получения услуг дополнительного образования, однако, их фактическое потребление неравномерно и конкурентно.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31478" y="1052736"/>
            <a:ext cx="8461002" cy="5400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организации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Центры, Дома, Дворцы дополнительного образования детей, детского/юношеского творчества, Станции юных натуралистов, техников, туристов;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Музыкальные, художественные школы, Школы искусств;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Детско-юношеские спортивные школы, спортивно-оздоровительные клубы, секции, кружки;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Школы, Гимназии, Лицеи;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Музеи, </a:t>
            </a:r>
            <a:r>
              <a:rPr kumimoji="0" lang="ru-RU" alt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Экспериментариумы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Выставочные центры, Театры, Филармонии, Дворцы и Дома культуры, Зоопарки;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Негосударственные (частные, коммерческие) образовательные центры, Центры раннего развития, модельные агентства;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Общественные детские объединения, организации;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Частные преподаватели, мастера, наставники, фото-, киношколы;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Клубы по месту жительства;</a:t>
            </a:r>
          </a:p>
          <a:p>
            <a:pPr marL="85725" indent="630238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Детские оздоровительные центры, лагеря дневного пребывания.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507413" cy="4824536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Социально-педагогические </a:t>
            </a: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риски</a:t>
            </a: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indent="-271463" eaLnBrk="1" hangingPunct="1">
              <a:lnSpc>
                <a:spcPct val="80000"/>
              </a:lnSpc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Административная и профессиональная неготовность к принятию подходов к внедрению специалистов и педагогов образовательных организаций дополнительного образования, осуществляющих образовательную деятельность обучающихся с ограниченными возможностями здоровья.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indent="-271463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Недостаточность вариативности образовательных технологий и методов, препятствующих  получению качественного дополнительного образования обучающимися с ограниченными возможностями здоровья.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indent="-271463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Несовершенство программно-методического обеспечения осуществления дополнительного образования обучающихся с ограниченными возможностями здоровья инклюзивного образовательного процесса и психолого-педагогического сопровождения и отсутствие специальной подготовки у педагогов для работы с ребенком с ОВЗ, что является решающими факторами в обеспечении ситуации успеха для ребенка и качества образовательных услуг.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04864"/>
            <a:ext cx="8219256" cy="38884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4. Трудности осуществления взаимодействия между образовательным 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 организациями 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образования, осуществляющих образовательную деятельность обучающихся с ограниченными возможностями здоровья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5. Формальный характер использования индивидуального образовательного маршрута, траектории, неформального и </a:t>
            </a:r>
            <a:r>
              <a:rPr kumimoji="0" lang="ru-RU" alt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информального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образования, направленных на получение обучающимися с ограниченными возможностями здоровья полноценного дополнительного образования.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6. Трудности организации субъект-субъектных отношений в детско-взрослом сообществе.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7. Стихийный, неподготовленный характер включения обучающихся с ограниченными возможностями здоровья в среду детско-взрослого сообщества образовательных организаций дополнительного образования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899593" y="692696"/>
            <a:ext cx="8136904" cy="5688632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Принципы организации образовательной деятельности детей с ограниченными возможностями здоровья в условиях организаций дополнительного </a:t>
            </a: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kumimoji="0" lang="ru-RU" alt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Соблюдение интересов обучающегося с ограниченными возможностями здоровья.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 определяет позицию педагога дополнительного образования, который призван обеспечить качество </a:t>
            </a: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адаптированных программ 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ребенка с максимальной пользой и          в его интересах.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Системность.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Принцип обеспечивает единство диагностики, коррекции и развития, т. е. системный подход к анализу особенностей развития и коррекции нарушений обучающихся с ограниченными возможностями здоровья, а также всесторонний многоуровневый подход специалистов различного профиля, взаимодействие и согласованность их действий в решении проблем обучающихся с ограниченными возможностями здоровья; участие в данном процессе всех субъектов образовательной организации дополнительного образования, осуществляющей образовательную деятельность обучающихся с ограниченными возможностями здоровья.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848"/>
            <a:ext cx="8497192" cy="468126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Непрерывность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Принцип гарантирует ребёнку и его родителям (законным представителям) непрерывность овладения программой дополнительного образования, исходя из структуры нарушения развития и степени его выраженности, с учетом интересов и потребностей детей.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Вариативность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Принцип предполагает создание вариативных условий для получения дополнительного образования обучающимися с ограниченными возможностями здоровья, исходя из структуры нарушения развития и степени его выраженности.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Рекомендательный характер оказания помощи.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Принцип обеспечивает соблюдение гарантированных законодательством прав родителей (законных представителей) детей с ограниченными возможностями здоровья выбирать формы получения детьми дополнительного образования, выбирать образовательные организации, защищать законные права и интересы детей, включая обязательное согласование с родителями (законными представителями) вопроса разработки индивидуального образовательного маршрута, траектории в освоении адаптированных программ дополнительного образования.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204864"/>
            <a:ext cx="8569647" cy="439278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Равенство возможностей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Принцип связан с признанием равной ценности участия в программах дополнительного образования всех категорий обучающихся с ограниченными возможностями здоровья. Принцип признает то, что различия между детьми - это ресурсы, способствующие педагогическому процессу в образовательной организации дополнительного образования, а не препятствия, которые необходимо преодолевать. Принцип способствует повышению степени участия обучающихся с ограниченными возможностями здоровья в социально-культурной жизни местного сообщества и одновременное уменьшению уровня их изолированности, признает право обучающихся с ограниченными возможностями здоровья на получение дополнительного образования в любой образовательной организации дополнительного образования, расположенных по месту жительства.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ru-RU" alt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Безбарьерность</a:t>
            </a:r>
            <a:r>
              <a:rPr kumimoji="0"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Принцип утверждает значимость устранения барьеров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реализации</a:t>
            </a:r>
            <a:r>
              <a:rPr kumimoji="0"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программ дополнительного образования для всех обучающихся, необходимость анализа и изучения опыта преодоления барьеров и улучшения доступности образовательных организаций дополнительного образования.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kumimoji="0"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908720"/>
            <a:ext cx="5149254" cy="62366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АПДО ОВЗ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7848872" cy="3528392"/>
          </a:xfrm>
        </p:spPr>
        <p:txBody>
          <a:bodyPr/>
          <a:lstStyle/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оформлении текста адаптированной программы дополнительного образования  детей необходимо описать следующие структурные элементы: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1.Титульный лист: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сведения об утверждении программы (где, когда, кем);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название программы;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возраст детей, на которых рассчитана программа;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Ф.И.О., должность автора (соавтора, составителя) программы;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год разработки программы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7468319" cy="1055712"/>
          </a:xfrm>
        </p:spPr>
        <p:txBody>
          <a:bodyPr/>
          <a:lstStyle/>
          <a:p>
            <a:pPr algn="ctr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4000" b="1" u="sng" dirty="0" smtClean="0"/>
              <a:t/>
            </a:r>
            <a:br>
              <a:rPr lang="ru-RU" altLang="ru-RU" sz="4000" b="1" u="sng" dirty="0" smtClean="0"/>
            </a:b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dirty="0" smtClean="0"/>
              <a:t> </a:t>
            </a:r>
            <a:r>
              <a:rPr lang="ru-RU" altLang="ru-RU" sz="2000" b="1" dirty="0" smtClean="0"/>
              <a:t>Национальная стратегия действий в интересах детей на 2012 - 2017 годы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(утв. Указом Президента РФ от 1 июня 2012 г. № 761)</a:t>
            </a:r>
            <a:endParaRPr lang="ru-RU" altLang="ru-RU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8271520" cy="446479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меры: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Законодательного закрепления обеспечения равного доступа детей-инвалидов и детей с ограниченными возможностями здоровья к качественному образованию всех уровней, гарантированной реализации их права на инклюзивное образование по месту жительства, а также соблюдения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права родителей на выбор образовательного учреждения и формы обучения для ребенка.</a:t>
            </a:r>
          </a:p>
          <a:p>
            <a:pPr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Нормативно-правового регулирования порядка финансирования расходов, необходимых для адресной поддержки инклюзивного обучения и социального обеспечения детей-инвалидов и детей с ограниченными возможностями здоровья.</a:t>
            </a:r>
          </a:p>
          <a:p>
            <a:pPr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Внедрения эффективного механизма борьбы с дискриминацией в сфере образования для детей-инвалидов и детей с ограниченными возможностями здоровья в случае нарушения их права на инклюзивное образование.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7324303" cy="10557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структуре адаптированной дополнительной общеобразовательной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420888"/>
            <a:ext cx="7488832" cy="2232248"/>
          </a:xfrm>
        </p:spPr>
        <p:txBody>
          <a:bodyPr/>
          <a:lstStyle/>
          <a:p>
            <a:pPr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 1) комплекс основных характеристик программы 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2) комплекс организационно-педагогических условий, включая формы аттестации. 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252295" cy="10557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Комплекс основных характеристик дополнительной общеобразовательной программы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5"/>
            <a:ext cx="8271520" cy="4176465"/>
          </a:xfrm>
        </p:spPr>
        <p:txBody>
          <a:bodyPr/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1.1. Пояснительная записка (общая характеристика программы): 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направленность (профиль) программы — техническая,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естественно-научная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физкультурно-спортивная, художественная, туристско-краеведческая, социально-педагогическая (п. 9 Порядка ДОП); 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программы — своевременность, современность предлагаемой программы;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отличительные особенности программы — характерные свойства, отличающие программу от других, остальных; отличительные черты, основные идеи, которые придают программе своеобразие;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адресат программы — примерный портрет учащегося, для которого будет актуальным обучение по данной программе;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объем программы — общее количество учебных часов, запланированных на весь период обучения, необходимых для освоения программы; </a:t>
            </a:r>
          </a:p>
          <a:p>
            <a:pPr lvl="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 обучения (очная,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очно-заочная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заочная);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обучения, в основе которых лежит способ организации занятия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252295" cy="76768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Пояснительная записка структурируется следующим образом: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772400" cy="4114800"/>
          </a:xfrm>
        </p:spPr>
        <p:txBody>
          <a:bodyPr/>
          <a:lstStyle/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обоснование актуальности;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отличительные особенности освоения программы детьми с ограниченными возможностями здоровья и детьми-инвалидами с нарушениями зрения, слуха, интеллекта, опорно-двигательного аппарата, с расстройствами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аутистического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спектра;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новизна, педагогическая целесообразность программы;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основные разделы программы;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цель и задачи программы;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принципы отбора содержания;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основные методы работы;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основные формы организации деятельности детей;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предполагаемые результаты;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механизм оценивания результатов реализации программы (важно обозначить критерии и измерители для каждого результата);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949454" cy="839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методы обучения, в основе которых лежит способ организации занятия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763908"/>
              </p:ext>
            </p:extLst>
          </p:nvPr>
        </p:nvGraphicFramePr>
        <p:xfrm>
          <a:off x="611188" y="2060848"/>
          <a:ext cx="8343900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00"/>
                <a:gridCol w="2781300"/>
                <a:gridCol w="2781300"/>
              </a:tblGrid>
              <a:tr h="815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Словесные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Наглядные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Практические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устное изложение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показ видеоматериа­лов, иллюстраций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тренинг</a:t>
                      </a:r>
                    </a:p>
                  </a:txBody>
                  <a:tcPr marL="68580" marR="68580" marT="0" marB="0"/>
                </a:tc>
              </a:tr>
              <a:tr h="8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беседа, объяснение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показ педагогом приемов исполнения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вокальные упражне­ния</a:t>
                      </a:r>
                    </a:p>
                  </a:txBody>
                  <a:tcPr marL="68580" marR="68580" marT="0" marB="0"/>
                </a:tc>
              </a:tr>
              <a:tr h="8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анализ текста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наблюдение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тренировочные упражнения</a:t>
                      </a:r>
                    </a:p>
                  </a:txBody>
                  <a:tcPr marL="68580" marR="68580" marT="0" marB="0"/>
                </a:tc>
              </a:tr>
              <a:tr h="8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анализ структуры музыкального произ­ведения и др.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работа по образцу и др.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лабораторные работы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и др.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021462" cy="1199728"/>
          </a:xfrm>
        </p:spPr>
        <p:txBody>
          <a:bodyPr/>
          <a:lstStyle/>
          <a:p>
            <a:pPr lvl="0"/>
            <a:r>
              <a:rPr lang="ru-RU" sz="1800" b="1" dirty="0" smtClean="0"/>
              <a:t>тип занятия: </a:t>
            </a:r>
            <a:r>
              <a:rPr lang="ru-RU" sz="1800" dirty="0" smtClean="0"/>
              <a:t>комбинированный, теоретический, практический, диагностический, лабораторный, контрольный, репетиционный, тренировочный и др.;</a:t>
            </a:r>
            <a:br>
              <a:rPr lang="ru-RU" sz="1800" dirty="0" smtClean="0"/>
            </a:br>
            <a:r>
              <a:rPr lang="ru-RU" sz="1800" b="1" dirty="0" smtClean="0"/>
              <a:t>формы проведения занятий</a:t>
            </a:r>
            <a:r>
              <a:rPr lang="ru-RU" sz="1800" b="1" dirty="0" smtClean="0"/>
              <a:t>:</a:t>
            </a:r>
            <a:endParaRPr lang="ru-RU" sz="1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42526"/>
              </p:ext>
            </p:extLst>
          </p:nvPr>
        </p:nvGraphicFramePr>
        <p:xfrm>
          <a:off x="251521" y="2017713"/>
          <a:ext cx="8703567" cy="4723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189"/>
                <a:gridCol w="2901189"/>
                <a:gridCol w="2901189"/>
              </a:tblGrid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акция </a:t>
                      </a:r>
                      <a:endParaRPr lang="ru-RU" sz="1600" dirty="0">
                        <a:solidFill>
                          <a:srgbClr val="002060"/>
                        </a:solidFill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круглый стол</a:t>
                      </a:r>
                      <a:endParaRPr lang="ru-RU" sz="1600" dirty="0">
                        <a:solidFill>
                          <a:srgbClr val="002060"/>
                        </a:solidFill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сбор</a:t>
                      </a:r>
                      <a:endParaRPr lang="ru-RU" sz="1600" dirty="0">
                        <a:solidFill>
                          <a:srgbClr val="002060"/>
                        </a:solidFill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аукцион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круиз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семинар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бенефис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лабораторное занятие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сказка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беседа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эвристическая лекция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смотрины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вернисаж 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мастер-класс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соревнование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викторина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мозговой штурм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спектакль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встреча с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интересными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людьми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наблюдение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студия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выставка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олимпиада 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творческая встреча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галерея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открытое занятие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творческая мастерская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гостиная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посиделки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творческий отчет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диспут, дискуссия, обсуждение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поход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тренинг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занятие-игра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праздник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турнир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защита проектов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практическое занятие</a:t>
                      </a:r>
                      <a:endParaRPr lang="ru-RU" sz="16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фабрика</a:t>
                      </a:r>
                      <a:endParaRPr lang="ru-RU" sz="16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1800" b="1" dirty="0" smtClean="0"/>
              <a:t>срок освоения программы </a:t>
            </a:r>
            <a:r>
              <a:rPr lang="ru-RU" sz="1800" dirty="0" smtClean="0"/>
              <a:t>определяется содержанием программы — количество недель, месяцев, лет, необходимых для ее освоения;</a:t>
            </a:r>
            <a:br>
              <a:rPr lang="ru-RU" sz="1800" dirty="0" smtClean="0"/>
            </a:br>
            <a:r>
              <a:rPr lang="ru-RU" sz="1800" b="1" dirty="0" smtClean="0"/>
              <a:t>режим занятий </a:t>
            </a:r>
            <a:r>
              <a:rPr lang="ru-RU" sz="1800" dirty="0" smtClean="0"/>
              <a:t>— периодичность и продолжительность занятий.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492896"/>
            <a:ext cx="8280920" cy="2520281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1.2. Цель и задачи программы: 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— это стратегия, фиксирующая желаемый конечный результат; цель должна быть ясна, конкретна, перспективна, реальна, значима;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задачи — это те конкретные результаты реализации программы, суммарным выражением которых и является поставленная цель. 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052736"/>
            <a:ext cx="6517406" cy="5516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1.3.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программы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6"/>
            <a:ext cx="7992888" cy="4114800"/>
          </a:xfrm>
        </p:spPr>
        <p:txBody>
          <a:bodyPr/>
          <a:lstStyle/>
          <a:p>
            <a:pPr lvl="0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учебный план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— содержит название разделов и тем программы, количество теоретических и практических часов;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учебно-тематического плана — это реферативное описание разделов и тем программы в соответствии с последовательностью, заданной учебным планом, включая описание теоретической и практической частей, форм контроля, соответствующих каждой теме;</a:t>
            </a:r>
          </a:p>
          <a:p>
            <a:pPr marL="0" lv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учебно-тематический план оформляется в виде таблицы, которая включает: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перечень разделов, тем;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по каждой теме с разбивкой их на теоретиче­ские 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практические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занятий. 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- учебно-тематический план с указанием перечня разделов, тем и количеством часов по каждой теме с разбивкой на теоретические и практические виды занятий по схеме: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024984"/>
              </p:ext>
            </p:extLst>
          </p:nvPr>
        </p:nvGraphicFramePr>
        <p:xfrm>
          <a:off x="1547664" y="2348880"/>
          <a:ext cx="6096000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79848"/>
                <a:gridCol w="1368152"/>
                <a:gridCol w="1728192"/>
                <a:gridCol w="1319808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Название разделов, тем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/>
                        <a:t>Количество часов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Всего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Теория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Практика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 </a:t>
            </a:r>
            <a:r>
              <a:rPr lang="ru-RU" sz="2000" b="1" dirty="0" smtClean="0"/>
              <a:t>Планируемые результаты </a:t>
            </a:r>
            <a:r>
              <a:rPr lang="ru-RU" sz="2000" dirty="0" smtClean="0"/>
              <a:t>— совокупность знаний, умений, навыков, личностных качеств, компетенций, личностных,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и предметных результатов, приобретаемых учащимися при освоении программы по ее завершении, формулируются с учетом цели и содержания программы 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20324"/>
              </p:ext>
            </p:extLst>
          </p:nvPr>
        </p:nvGraphicFramePr>
        <p:xfrm>
          <a:off x="395536" y="2204864"/>
          <a:ext cx="8487544" cy="4267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43772"/>
                <a:gridCol w="424377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В результате обучения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по программе ребенок:</a:t>
                      </a:r>
                      <a:endParaRPr lang="ru-RU" sz="20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В результате обучения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по программе у ребенка:</a:t>
                      </a:r>
                      <a:endParaRPr lang="ru-RU" sz="20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будет знать…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будет уметь…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будет иметь представление…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будет стремиться…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будет обучен…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овладеет понятиями…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получит навыки…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расширит представления…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84150" algn="l"/>
                        </a:tabLst>
                      </a:pPr>
                      <a:r>
                        <a:rPr lang="ru-RU" sz="2000"/>
                        <a:t>научится делать…</a:t>
                      </a:r>
                      <a:endParaRPr lang="ru-RU" sz="200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будет сформирована устойчивая потребность…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будут воспитаны морально-волевые и нравственные качества;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будет развита устойчивая </a:t>
                      </a:r>
                      <a:r>
                        <a:rPr lang="ru-RU" sz="2000" dirty="0" smtClean="0"/>
                        <a:t>потребность </a:t>
                      </a:r>
                      <a:r>
                        <a:rPr lang="ru-RU" sz="2000" dirty="0"/>
                        <a:t>к самообразованию;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будет сформирована активная жизненная позиция…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будут развиты творческие </a:t>
                      </a:r>
                      <a:r>
                        <a:rPr lang="ru-RU" sz="2000" dirty="0" smtClean="0"/>
                        <a:t>способности</a:t>
                      </a:r>
                      <a:r>
                        <a:rPr lang="ru-RU" sz="2000" dirty="0"/>
                        <a:t>…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‒"/>
                        <a:tabLst>
                          <a:tab pos="169545" algn="l"/>
                        </a:tabLst>
                      </a:pPr>
                      <a:r>
                        <a:rPr lang="ru-RU" sz="2000" dirty="0"/>
                        <a:t>будет воспитано уважение к </a:t>
                      </a:r>
                      <a:r>
                        <a:rPr lang="ru-RU" sz="2000" dirty="0" smtClean="0"/>
                        <a:t>нормам </a:t>
                      </a:r>
                      <a:r>
                        <a:rPr lang="ru-RU" sz="2000" dirty="0"/>
                        <a:t>коллективной жизни</a:t>
                      </a:r>
                      <a:endParaRPr lang="ru-RU" sz="2000" dirty="0">
                        <a:latin typeface="BannikovaAP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9036496" cy="72008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Дети с тяжелыми и множественными нарушениями развития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539430"/>
              </p:ext>
            </p:extLst>
          </p:nvPr>
        </p:nvGraphicFramePr>
        <p:xfrm>
          <a:off x="107504" y="856257"/>
          <a:ext cx="8784976" cy="6029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Документ" r:id="rId3" imgW="6083076" imgH="5321104" progId="Word.Document.12">
                  <p:embed/>
                </p:oleObj>
              </mc:Choice>
              <mc:Fallback>
                <p:oleObj name="Документ" r:id="rId3" imgW="6083076" imgH="532110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856257"/>
                        <a:ext cx="8784976" cy="60291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389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04664"/>
            <a:ext cx="7793037" cy="1055712"/>
          </a:xfrm>
        </p:spPr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29.12.2012 N 273-ФЗ</a:t>
            </a:r>
            <a:b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(ред. от 23.07.2013)</a:t>
            </a:r>
            <a:b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образовании в Российской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  <a:endParaRPr lang="ru-RU" altLang="ru-RU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565776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обучающийся с ограниченными возможностями здоровья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учебный план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учебный план,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7540327" cy="64807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Адаптация дополнительной общеобразовательной программы включает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837413" cy="4941168"/>
          </a:xfrm>
        </p:spPr>
        <p:txBody>
          <a:bodyPr/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 Своевременное выявление  трудностей у детей с ОВЗ.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2. Определение особенностей организации образовательного процесса в соответствии с индивидуальными особенностями каждого ребёнка, структурой нарушения развития и степенью его выраженности. 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 Создание условий, способствующих освоению детьми с ОВЗ  дополнительной общеобразовательной программы:</a:t>
            </a:r>
          </a:p>
          <a:p>
            <a:pPr lvl="2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дифференцированных условий (оптимальный режим учебных нагрузок, вариативные формы получения образования и специализированной помощи) в соответствии с рекомендациями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комиссии и/или психолого-педагогического консилиума;</a:t>
            </a:r>
          </a:p>
          <a:p>
            <a:pPr lvl="2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составление педагогами индивидуальных планов занятий с учетом особенностей каждого ребенка;</a:t>
            </a:r>
          </a:p>
          <a:p>
            <a:pPr lvl="2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психолого-педагогических условий (учёт индивидуальных особенностей ребёнка; коррекционная направленность учебно-воспитательного процесса; соблюдение комфортного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психоэмоционального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режима; использование современных педагогических технологий, в том числе информационных, компьютерных для оптимизации образовательного процесса, повышения его эффективности, доступности);</a:t>
            </a:r>
          </a:p>
          <a:p>
            <a:pPr lvl="2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здоровьесберегающих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условий (оздоровительный и охранительный режим, укрепление физического и психического здоровья, профилактика физических, умственных и психологических перегрузок обучающихся, соблюдение санитарно-гигиенических правил и норм);</a:t>
            </a:r>
          </a:p>
          <a:p>
            <a:pPr lvl="2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и реализация индивидуальных и групповых занятий для детей с ОВЗ.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237486" cy="839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Статья 15. Сетевая форма реализации образовательных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651647"/>
          </a:xfrm>
        </p:spPr>
        <p:txBody>
          <a:bodyPr/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Сетевая форма реализации образовательных программ (далее - сетевая форма) обеспечивает возможность освоения обучающимся образовательной программы с использованием ресурсов нескольких организаций, осуществляющих образовательную деятельность, в том числе иностранных, а также при необходимости с использованием ресурсов иных организаций. В реализации образовательных программ с использованием сетевой формы наряду с организациями, осуществляющими образовательную деятельность, также могут участвовать научные организации, медицинские организации, организации культуры, физкультурно-спортивные и иные организации, обладающие ресурсами, необходимыми для осуществления обучения, проведения учебной и производственной практики и осуществления иных видов учебной деятельности, предусмотренных соответствующей образовательной программой.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Использование сетевой формы реализации образовательных программ осуществляется на основании договора между организациями, указанными в части 1 настоящей статьи. Для организации реализации образовательных программ с использованием сетевой формы несколькими организациями, осуществляющими образовательную деятельность, такие организации также совместно разрабатывают и утверждают образовательные программы.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>
                <a:latin typeface="Arial" panose="020B0604020202020204" pitchFamily="34" charset="0"/>
                <a:cs typeface="Arial" panose="020B0604020202020204" pitchFamily="34" charset="0"/>
              </a:rPr>
              <a:t>Статья 15. Сетевая форма реализации образовательных программ</a:t>
            </a:r>
            <a:br>
              <a:rPr lang="ru-RU" sz="2200" b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1043608" y="2132856"/>
            <a:ext cx="7277744" cy="4114800"/>
          </a:xfrm>
        </p:spPr>
        <p:txBody>
          <a:bodyPr/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3. В договоре о сетевой форме реализации образовательных программ указываются: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1) вид, уровень и (или) направленность образовательной программы (часть образовательной программы определенных уровня, вида и направленности), реализуемой с использованием сетевой формы;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2) статус обучающихся в организациях, указанных в части 1 настоящей статьи, правила приема на обучение по образовательной программе, реализуемой с использованием сетевой формы, порядок организации академической мобильности обучающихся (для обучающихся по основным профессиональным образовательным программам), осваивающих образовательную программу, реализуемую с использованием сетевой формы;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619672" y="836712"/>
            <a:ext cx="7093470" cy="839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Статья 15. Сетевая форма реализации образовательных программ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827584" y="2204864"/>
            <a:ext cx="7488832" cy="4114800"/>
          </a:xfrm>
        </p:spPr>
        <p:txBody>
          <a:bodyPr/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3) условия и порядок осуществления образовательной деятельности по образовательной программе, реализуемой посредством сетевой формы, в том числе распределение обязанностей между организациями, указанными в части 1 настоящей статьи, порядок реализации образовательной программы, характер и объем ресурсов, используемых каждой организацией, реализующей образовательные программы посредством сетевой формы;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4) выдаваемые документ или документы об образовании и (или) о квалификации, документ или документы об обучении, а также организации, осуществляющие образовательную деятельность, которыми выдаются указанные документы;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5) срок действия договора, порядок его изменения и прекращения.</a:t>
            </a:r>
          </a:p>
          <a:p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716555" y="2276872"/>
            <a:ext cx="7959901" cy="4391745"/>
          </a:xfrm>
        </p:spPr>
        <p:txBody>
          <a:bodyPr>
            <a:normAutofit/>
          </a:bodyPr>
          <a:lstStyle/>
          <a:p>
            <a:pPr marL="174625" indent="0" eaLnBrk="1" hangingPunct="1">
              <a:buFontTx/>
              <a:buNone/>
            </a:pPr>
            <a:r>
              <a:rPr kumimoji="0" lang="ru-RU" altLang="ru-RU" sz="2000" dirty="0" smtClean="0">
                <a:cs typeface="Arial" charset="0"/>
              </a:rPr>
              <a:t> </a:t>
            </a:r>
            <a:r>
              <a:rPr kumimoji="0" lang="ru-RU" altLang="ru-RU" sz="2000" b="1" i="1" dirty="0" smtClean="0">
                <a:cs typeface="Arial" charset="0"/>
              </a:rPr>
              <a:t>«Образование детей с особыми потребностями является одной из основных задач для страны. </a:t>
            </a:r>
            <a:endParaRPr kumimoji="0" lang="ru-RU" altLang="ru-RU" sz="2000" b="1" i="1" dirty="0" smtClean="0">
              <a:cs typeface="Arial" charset="0"/>
            </a:endParaRPr>
          </a:p>
          <a:p>
            <a:pPr marL="174625" indent="0" eaLnBrk="1" hangingPunct="1">
              <a:buFontTx/>
              <a:buNone/>
            </a:pPr>
            <a:r>
              <a:rPr kumimoji="0" lang="ru-RU" altLang="ru-RU" sz="2000" b="1" i="1" dirty="0" smtClean="0">
                <a:cs typeface="Arial" charset="0"/>
              </a:rPr>
              <a:t>Это </a:t>
            </a:r>
            <a:r>
              <a:rPr kumimoji="0" lang="ru-RU" altLang="ru-RU" sz="2000" b="1" i="1" dirty="0" smtClean="0">
                <a:cs typeface="Arial" charset="0"/>
              </a:rPr>
              <a:t>необходимое условие создания действительно гражданского общества, где каждый сможет чувствовать причастность и востребованность своих действий. Мы обязаны дать возможность каждому ребенку, независимо от его потребностей и других обстоятельств, полностью реализовать свой потенциал, приносить пользу обществу и стать полноценным его членом»</a:t>
            </a:r>
          </a:p>
          <a:p>
            <a:pPr marL="174625" indent="0" algn="r" eaLnBrk="1" hangingPunct="1">
              <a:buFontTx/>
              <a:buNone/>
            </a:pPr>
            <a:endParaRPr kumimoji="0" lang="ru-RU" altLang="ru-RU" sz="2000" i="1" dirty="0" smtClean="0">
              <a:cs typeface="Arial" charset="0"/>
            </a:endParaRPr>
          </a:p>
          <a:p>
            <a:pPr marL="174625" indent="0" algn="r" eaLnBrk="1" hangingPunct="1">
              <a:buFontTx/>
              <a:buNone/>
            </a:pPr>
            <a:r>
              <a:rPr kumimoji="0" lang="ru-RU" altLang="ru-RU" sz="2000" i="1" dirty="0" smtClean="0">
                <a:cs typeface="Arial" charset="0"/>
              </a:rPr>
              <a:t>Дэвид </a:t>
            </a:r>
            <a:r>
              <a:rPr kumimoji="0" lang="ru-RU" altLang="ru-RU" sz="2000" i="1" dirty="0" err="1" smtClean="0">
                <a:cs typeface="Arial" charset="0"/>
              </a:rPr>
              <a:t>Бланкетт</a:t>
            </a:r>
            <a:r>
              <a:rPr kumimoji="0" lang="ru-RU" altLang="ru-RU" sz="2000" i="1" dirty="0" smtClean="0"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20688"/>
            <a:ext cx="6877446" cy="983704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Спасибо за внимание!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204864"/>
            <a:ext cx="7992888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dirty="0" smtClean="0">
                <a:hlinkClick r:id="rId2"/>
              </a:rPr>
              <a:t>http://www.inclusive-edu.ru</a:t>
            </a:r>
            <a:r>
              <a:rPr lang="ru-RU" altLang="ru-RU" sz="2800" dirty="0" smtClean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/>
              <a:t>сайт Института проблем инклюзивного образования (ИПИО МГППУ)</a:t>
            </a:r>
          </a:p>
          <a:p>
            <a:pPr eaLnBrk="1" hangingPunct="1">
              <a:defRPr/>
            </a:pPr>
            <a:r>
              <a:rPr lang="ru-RU" altLang="ru-RU" sz="2800" dirty="0" smtClean="0">
                <a:hlinkClick r:id="rId3"/>
              </a:rPr>
              <a:t>http://www.edu-open.ru</a:t>
            </a:r>
            <a:r>
              <a:rPr lang="ru-RU" altLang="ru-RU" sz="2800" dirty="0" smtClean="0"/>
              <a:t> ,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/>
              <a:t>сайт проекта Департамента образования г</a:t>
            </a:r>
            <a:r>
              <a:rPr lang="ru-RU" altLang="ru-RU" sz="2800" dirty="0" smtClean="0"/>
              <a:t>. Москвы </a:t>
            </a:r>
            <a:r>
              <a:rPr lang="ru-RU" altLang="ru-RU" sz="2800" dirty="0" smtClean="0"/>
              <a:t>«Образование без границ» </a:t>
            </a:r>
          </a:p>
          <a:p>
            <a:pPr eaLnBrk="1" hangingPunct="1">
              <a:defRPr/>
            </a:pPr>
            <a:r>
              <a:rPr lang="en-US" altLang="ru-RU" sz="2800" dirty="0" smtClean="0"/>
              <a:t>ipio.mgppu@gmail.com</a:t>
            </a:r>
            <a:endParaRPr lang="ru-RU" altLang="ru-RU" sz="2800" dirty="0" smtClean="0"/>
          </a:p>
          <a:p>
            <a:pPr eaLnBrk="1" hangingPunct="1">
              <a:defRPr/>
            </a:pPr>
            <a:endParaRPr lang="ru-RU" altLang="ru-RU" sz="2800" dirty="0" smtClean="0"/>
          </a:p>
          <a:p>
            <a:pPr eaLnBrk="1" hangingPunct="1">
              <a:defRPr/>
            </a:pPr>
            <a:endParaRPr lang="ru-RU" alt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404664"/>
            <a:ext cx="7577013" cy="131807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психолого-медико-педагогической комиссии </a:t>
            </a: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Москва</a:t>
            </a: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Утверждено Приказом Министерства образования и науки Российской Федерации от 20 сентября 2013 г. N 1082 г. 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564904"/>
            <a:ext cx="7772400" cy="2592288"/>
          </a:xfrm>
        </p:spPr>
        <p:txBody>
          <a:bodyPr/>
          <a:lstStyle/>
          <a:p>
            <a:pPr algn="just"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2. Комиссия создается в целях своевременного выявления детей с особенностями в физическом и (или) психическом развитии и (или) отклонениями в поведении, проведения их комплексного психолого-медико-педагогического обследования и подготовки по результатам обследования рекомендаций по оказанию им психолого-медико-педагогической помощи и организации их обучения и воспитания, а также подтверждения, уточнения или изменения ранее данных рекомендаций.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4704"/>
            <a:ext cx="7793037" cy="911696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Основные направления деятельности и права комиссии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48880"/>
            <a:ext cx="7772400" cy="3384649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а) проведение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обследования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по результатам обследования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рекомендаций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в) 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</a:t>
            </a:r>
            <a:r>
              <a:rPr lang="ru-RU" alt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девиантным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(общественно опасным) поведением;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8680"/>
            <a:ext cx="7793037" cy="11277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29.12.2012 N 273-ФЗ</a:t>
            </a:r>
            <a:b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(ред. от 23.07.2013)</a:t>
            </a:r>
            <a:b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образовании в Российской 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420888"/>
            <a:ext cx="7772400" cy="25922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170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инклюзивное образование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-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возможностей;</a:t>
            </a:r>
          </a:p>
          <a:p>
            <a:pPr algn="just">
              <a:lnSpc>
                <a:spcPct val="90000"/>
              </a:lnSpc>
            </a:pPr>
            <a:r>
              <a:rPr lang="ru-RU" altLang="ru-RU" sz="170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адаптированная образовательная программа</a:t>
            </a:r>
            <a:r>
              <a:rPr lang="ru-RU" alt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образовательная программа, адаптированная для обучения лиц с ограниченными возможностями здоровья с учетом особенностей их психофизического развития, </a:t>
            </a:r>
            <a:r>
              <a:rPr lang="ru-RU" altLang="ru-RU" sz="17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индивидуальных возможностей и при необходимости обеспечивающая коррекцию нарушений развития и социальную адаптацию указанных лиц;</a:t>
            </a:r>
          </a:p>
          <a:p>
            <a:pPr>
              <a:lnSpc>
                <a:spcPct val="90000"/>
              </a:lnSpc>
            </a:pPr>
            <a:endParaRPr lang="ru-RU" alt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2656"/>
            <a:ext cx="7793037" cy="134374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Статья 44. Права, обязанности и ответственность в сфере образования родителей </a:t>
            </a: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законных представителей) несовершеннолетних обучающихся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276872"/>
            <a:ext cx="7421760" cy="2880320"/>
          </a:xfrm>
        </p:spPr>
        <p:txBody>
          <a:bodyPr/>
          <a:lstStyle/>
          <a:p>
            <a:pPr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3. Родители (законные представители) несовершеннолетних обучающихся имеют право:</a:t>
            </a:r>
          </a:p>
          <a:p>
            <a:pPr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…..8) присутствовать при обследовании детей психолого-медико-педагогической комиссией, обсуждении результатов обследования и рекомендаций, полученных по результатам обследования, </a:t>
            </a:r>
            <a:r>
              <a:rPr lang="ru-RU" alt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высказывать свое мнение относительно предлагаемых условий для организации обучения и воспитания</a:t>
            </a:r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детей.</a:t>
            </a:r>
          </a:p>
          <a:p>
            <a:pPr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4. Родители (законные представители) несовершеннолетних обучающихся обязаны:</a:t>
            </a:r>
          </a:p>
          <a:p>
            <a:pPr eaLnBrk="1" hangingPunct="1"/>
            <a:r>
              <a:rPr lang="ru-RU" alt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1) обеспечить получение детьми общего образования;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Другая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1566</TotalTime>
  <Words>4431</Words>
  <Application>Microsoft Office PowerPoint</Application>
  <PresentationFormat>Экран (4:3)</PresentationFormat>
  <Paragraphs>322</Paragraphs>
  <Slides>55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7" baseType="lpstr">
      <vt:lpstr>Палитра</vt:lpstr>
      <vt:lpstr>Документ</vt:lpstr>
      <vt:lpstr>Нормативно-правовые основы получения образования детьми с ОВЗ </vt:lpstr>
      <vt:lpstr>  Федеральный закон от 3 мая 2012 г. № 46-ФЗ «О ратификации Конвенции о правах инвалидов»</vt:lpstr>
      <vt:lpstr>Право на образование Статья 18 Федерального закона от 24 ноября 1995 г.  № 181-ФЗ «О социальной защите инвалидов в Российской Федерации»</vt:lpstr>
      <vt:lpstr>    Национальная стратегия действий в интересах детей на 2012 - 2017 годы (утв. Указом Президента РФ от 1 июня 2012 г. № 761)</vt:lpstr>
      <vt:lpstr>Федеральный закон от 29.12.2012 N 273-ФЗ (ред. от 23.07.2013) «Об образовании в Российской Федерации»</vt:lpstr>
      <vt:lpstr>Положение  о психолого-медико-педагогической комиссии  Москва (Утверждено Приказом Министерства образования и науки Российской Федерации от 20 сентября 2013 г. N 1082 г. )</vt:lpstr>
      <vt:lpstr>II. Основные направления деятельности и права комиссии</vt:lpstr>
      <vt:lpstr>Федеральный закон от 29.12.2012 N 273-ФЗ (ред. от 23.07.2013) «Об образовании в Российской Федерации»</vt:lpstr>
      <vt:lpstr>Статья 44. Права, обязанности и ответственность в сфере образования родителей  (законных представителей) несовершеннолетних обучающихся</vt:lpstr>
      <vt:lpstr>Статья 48. Обязанности и ответственность педагогических работников</vt:lpstr>
      <vt:lpstr>Статья 79. Организация получения образования обучающимися с ограниченными возможностями здоровья</vt:lpstr>
      <vt:lpstr>Статья 79. Организация получения образования обучающимися с ограниченными возможностями здоровья</vt:lpstr>
      <vt:lpstr>К О Н Ц Е П Ц И Я развития дополнительного образования детей 4 сентября 2014 г. № 1726-р</vt:lpstr>
      <vt:lpstr>К О Н Ц Е П Ц И Я развития дополнительного образования детей 4 сентября 2014 г. № 1726-р</vt:lpstr>
      <vt:lpstr>Персонализация дополнительного образования:</vt:lpstr>
      <vt:lpstr>Расширение спектра дополнительных общеобразовательных программ предполагает:</vt:lpstr>
      <vt:lpstr>Совершенствование финансово-экономических механизмов развития дополнительного образования предполагает:</vt:lpstr>
      <vt:lpstr>Презентация PowerPoint</vt:lpstr>
      <vt:lpstr>Презентация PowerPoint</vt:lpstr>
      <vt:lpstr>Презентация PowerPoint</vt:lpstr>
      <vt:lpstr>Программа внеурочной деятельности предполагает следующие направления:</vt:lpstr>
      <vt:lpstr> «Об утверждении Порядка организации и осуществления образовательной деятельности по дополнительным общеобразовательным программам» Приказ Минобрнауки России от 29 августа 2013 г. N 1008 </vt:lpstr>
      <vt:lpstr>Презентация PowerPoint</vt:lpstr>
      <vt:lpstr>Сроки обучения</vt:lpstr>
      <vt:lpstr>  19. В целях доступности получения дополнительного образования учащимися с ограниченными возможностями здоровья, детьми-инвалидами и инвалидами организации, осуществляющие образовательную деятельность, обеспечивают:</vt:lpstr>
      <vt:lpstr>б) для учащихся с ограниченными возможностями здоровья по слуху:</vt:lpstr>
      <vt:lpstr>  20. Численный состав объединения может быть уменьшен при включении в него учащихся с ограниченными возможностями здоровья и (или) детей-инвалидов, инвалидов.</vt:lpstr>
      <vt:lpstr>  21. Содержание дополнительного образования и условия организации обучения и воспитания учащихся с ограниченными возможностями здоровья, детей-инвалидов и инвалидов определяются адаптированной образовательной программой, а для инвалидов также в соответствии с индивидуальной программой реабилитации инвалида12.</vt:lpstr>
      <vt:lpstr>Спецусловия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АПДО ОВЗ</vt:lpstr>
      <vt:lpstr>III. Требования к структуре адаптированной дополнительной общеобразовательной программы</vt:lpstr>
      <vt:lpstr>1. Комплекс основных характеристик дополнительной общеобразовательной программы:</vt:lpstr>
      <vt:lpstr>  Пояснительная записка структурируется следующим образом:</vt:lpstr>
      <vt:lpstr>методы обучения, в основе которых лежит способ организации занятия </vt:lpstr>
      <vt:lpstr>тип занятия: комбинированный, теоретический, практический, диагностический, лабораторный, контрольный, репетиционный, тренировочный и др.; формы проведения занятий:</vt:lpstr>
      <vt:lpstr>срок освоения программы определяется содержанием программы — количество недель, месяцев, лет, необходимых для ее освоения; режим занятий — периодичность и продолжительность занятий. </vt:lpstr>
      <vt:lpstr>1.3. Содержание программы:</vt:lpstr>
      <vt:lpstr>  - учебно-тематический план с указанием перечня разделов, тем и количеством часов по каждой теме с разбивкой на теоретические и практические виды занятий по схеме:</vt:lpstr>
      <vt:lpstr> Планируемые результаты — совокупность знаний, умений, навыков, личностных качеств, компетенций, личностных, метапредметных и предметных результатов, приобретаемых учащимися при освоении программы по ее завершении, формулируются с учетом цели и содержания программы </vt:lpstr>
      <vt:lpstr>Дети с тяжелыми и множественными нарушениями развития</vt:lpstr>
      <vt:lpstr>Адаптация дополнительной общеобразовательной программы включает:</vt:lpstr>
      <vt:lpstr>Статья 15. Сетевая форма реализации образовательных программ</vt:lpstr>
      <vt:lpstr>Статья 15. Сетевая форма реализации образовательных программ </vt:lpstr>
      <vt:lpstr>Статья 15. Сетевая форма реализации образовательных программ</vt:lpstr>
      <vt:lpstr>Презентация PowerPoint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реализации индивидуальной программы реабилитации в части получения образования детьми-инвалидами в средних общеобразовательных учреждениях</dc:title>
  <dc:creator>User</dc:creator>
  <cp:lastModifiedBy>ВСА</cp:lastModifiedBy>
  <cp:revision>78</cp:revision>
  <dcterms:created xsi:type="dcterms:W3CDTF">2011-12-13T13:03:42Z</dcterms:created>
  <dcterms:modified xsi:type="dcterms:W3CDTF">2017-05-05T07:58:55Z</dcterms:modified>
</cp:coreProperties>
</file>